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sldIdLst>
    <p:sldId id="313" r:id="rId2"/>
    <p:sldId id="297" r:id="rId3"/>
    <p:sldId id="287" r:id="rId4"/>
    <p:sldId id="326" r:id="rId5"/>
    <p:sldId id="327" r:id="rId6"/>
    <p:sldId id="328" r:id="rId7"/>
    <p:sldId id="329" r:id="rId8"/>
    <p:sldId id="330" r:id="rId9"/>
    <p:sldId id="331" r:id="rId10"/>
    <p:sldId id="269" r:id="rId11"/>
    <p:sldId id="300" r:id="rId12"/>
    <p:sldId id="271" r:id="rId13"/>
    <p:sldId id="308" r:id="rId14"/>
    <p:sldId id="309" r:id="rId15"/>
    <p:sldId id="310" r:id="rId16"/>
    <p:sldId id="311" r:id="rId17"/>
    <p:sldId id="321" r:id="rId18"/>
    <p:sldId id="278" r:id="rId19"/>
    <p:sldId id="279" r:id="rId20"/>
    <p:sldId id="323" r:id="rId21"/>
    <p:sldId id="318" r:id="rId22"/>
    <p:sldId id="315" r:id="rId23"/>
    <p:sldId id="319" r:id="rId24"/>
    <p:sldId id="316" r:id="rId25"/>
    <p:sldId id="320" r:id="rId26"/>
    <p:sldId id="317" r:id="rId27"/>
    <p:sldId id="325" r:id="rId28"/>
    <p:sldId id="258" r:id="rId29"/>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61"/>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5" autoAdjust="0"/>
    <p:restoredTop sz="94660"/>
  </p:normalViewPr>
  <p:slideViewPr>
    <p:cSldViewPr snapToGrid="0">
      <p:cViewPr varScale="1">
        <p:scale>
          <a:sx n="87" d="100"/>
          <a:sy n="87" d="100"/>
        </p:scale>
        <p:origin x="9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A1A1C3EC-FC56-4442-AE07-1697EAB19B65}" type="datetimeFigureOut">
              <a:rPr lang="en-US" smtClean="0"/>
              <a:t>1/13/2015</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3236B203-13C2-428C-9F54-8C8205E84B5E}" type="slidenum">
              <a:rPr lang="en-US" smtClean="0"/>
              <a:t>‹#›</a:t>
            </a:fld>
            <a:endParaRPr lang="en-US"/>
          </a:p>
        </p:txBody>
      </p:sp>
    </p:spTree>
    <p:extLst>
      <p:ext uri="{BB962C8B-B14F-4D97-AF65-F5344CB8AC3E}">
        <p14:creationId xmlns:p14="http://schemas.microsoft.com/office/powerpoint/2010/main" val="350222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5BA2C3-7888-4C22-A935-CC0E14EB95CC}" type="slidenum">
              <a:rPr lang="en-US" smtClean="0"/>
              <a:t>1</a:t>
            </a:fld>
            <a:endParaRPr lang="en-US"/>
          </a:p>
        </p:txBody>
      </p:sp>
    </p:spTree>
    <p:extLst>
      <p:ext uri="{BB962C8B-B14F-4D97-AF65-F5344CB8AC3E}">
        <p14:creationId xmlns:p14="http://schemas.microsoft.com/office/powerpoint/2010/main" val="141456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36B203-13C2-428C-9F54-8C8205E84B5E}" type="slidenum">
              <a:rPr lang="en-US" smtClean="0"/>
              <a:t>2</a:t>
            </a:fld>
            <a:endParaRPr lang="en-US"/>
          </a:p>
        </p:txBody>
      </p:sp>
    </p:spTree>
    <p:extLst>
      <p:ext uri="{BB962C8B-B14F-4D97-AF65-F5344CB8AC3E}">
        <p14:creationId xmlns:p14="http://schemas.microsoft.com/office/powerpoint/2010/main" val="336402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36B203-13C2-428C-9F54-8C8205E84B5E}" type="slidenum">
              <a:rPr lang="en-US" smtClean="0"/>
              <a:t>3</a:t>
            </a:fld>
            <a:endParaRPr lang="en-US"/>
          </a:p>
        </p:txBody>
      </p:sp>
    </p:spTree>
    <p:extLst>
      <p:ext uri="{BB962C8B-B14F-4D97-AF65-F5344CB8AC3E}">
        <p14:creationId xmlns:p14="http://schemas.microsoft.com/office/powerpoint/2010/main" val="255518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36B203-13C2-428C-9F54-8C8205E84B5E}" type="slidenum">
              <a:rPr lang="en-US" smtClean="0"/>
              <a:t>5</a:t>
            </a:fld>
            <a:endParaRPr lang="en-US"/>
          </a:p>
        </p:txBody>
      </p:sp>
    </p:spTree>
    <p:extLst>
      <p:ext uri="{BB962C8B-B14F-4D97-AF65-F5344CB8AC3E}">
        <p14:creationId xmlns:p14="http://schemas.microsoft.com/office/powerpoint/2010/main" val="282793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CB47A9-4570-48AB-B288-79E67A613E32}" type="datetime1">
              <a:rPr lang="en-US" smtClean="0"/>
              <a:t>1/13/2015</a:t>
            </a:fld>
            <a:endParaRPr lang="en-US"/>
          </a:p>
        </p:txBody>
      </p:sp>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
        <p:nvSpPr>
          <p:cNvPr id="6" name="Slide Number Placeholder 5"/>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280062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6E8AA3-2142-48D6-9676-3496F7440B4E}" type="datetime1">
              <a:rPr lang="en-US" smtClean="0"/>
              <a:t>1/13/2015</a:t>
            </a:fld>
            <a:endParaRPr lang="en-US"/>
          </a:p>
        </p:txBody>
      </p:sp>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
        <p:nvSpPr>
          <p:cNvPr id="6" name="Slide Number Placeholder 5"/>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279984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69A138-B188-40FB-A2A8-92A746FAF7E6}" type="datetime1">
              <a:rPr lang="en-US" smtClean="0"/>
              <a:t>1/13/2015</a:t>
            </a:fld>
            <a:endParaRPr lang="en-US"/>
          </a:p>
        </p:txBody>
      </p:sp>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
        <p:nvSpPr>
          <p:cNvPr id="6" name="Slide Number Placeholder 5"/>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338820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340B43-0970-4EA8-A713-DFAC4826E04D}" type="datetime1">
              <a:rPr lang="en-US" smtClean="0"/>
              <a:t>1/13/2015</a:t>
            </a:fld>
            <a:endParaRPr lang="en-US"/>
          </a:p>
        </p:txBody>
      </p:sp>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
        <p:nvSpPr>
          <p:cNvPr id="6" name="Slide Number Placeholder 5"/>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408634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2F229-0EAF-4FB6-9EA8-DB4898528509}" type="datetime1">
              <a:rPr lang="en-US" smtClean="0"/>
              <a:t>1/13/2015</a:t>
            </a:fld>
            <a:endParaRPr lang="en-US"/>
          </a:p>
        </p:txBody>
      </p:sp>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
        <p:nvSpPr>
          <p:cNvPr id="6" name="Slide Number Placeholder 5"/>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803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95AC54-60D0-4CD7-8C37-B011E6B1420F}" type="datetime1">
              <a:rPr lang="en-US" smtClean="0"/>
              <a:t>1/13/2015</a:t>
            </a:fld>
            <a:endParaRPr lang="en-US"/>
          </a:p>
        </p:txBody>
      </p:sp>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
        <p:nvSpPr>
          <p:cNvPr id="7" name="Slide Number Placeholder 6"/>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389003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87F3DE-55F0-4E15-A0E8-93BB27206016}" type="datetime1">
              <a:rPr lang="en-US" smtClean="0"/>
              <a:t>1/13/2015</a:t>
            </a:fld>
            <a:endParaRPr lang="en-US"/>
          </a:p>
        </p:txBody>
      </p:sp>
      <p:sp>
        <p:nvSpPr>
          <p:cNvPr id="8" name="Footer Placeholder 7"/>
          <p:cNvSpPr>
            <a:spLocks noGrp="1"/>
          </p:cNvSpPr>
          <p:nvPr>
            <p:ph type="ftr" sz="quarter" idx="11"/>
          </p:nvPr>
        </p:nvSpPr>
        <p:spPr/>
        <p:txBody>
          <a:bodyPr/>
          <a:lstStyle/>
          <a:p>
            <a:r>
              <a:rPr lang="en-US" smtClean="0"/>
              <a:t>Methacton High School Campus Fields Project 1/12/2015</a:t>
            </a:r>
            <a:endParaRPr lang="en-US"/>
          </a:p>
        </p:txBody>
      </p:sp>
      <p:sp>
        <p:nvSpPr>
          <p:cNvPr id="9" name="Slide Number Placeholder 8"/>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51515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D407F9-5BE0-43A6-90E4-6102AEEB7464}" type="datetime1">
              <a:rPr lang="en-US" smtClean="0"/>
              <a:t>1/13/2015</a:t>
            </a:fld>
            <a:endParaRPr lang="en-US"/>
          </a:p>
        </p:txBody>
      </p:sp>
      <p:sp>
        <p:nvSpPr>
          <p:cNvPr id="4" name="Footer Placeholder 3"/>
          <p:cNvSpPr>
            <a:spLocks noGrp="1"/>
          </p:cNvSpPr>
          <p:nvPr>
            <p:ph type="ftr" sz="quarter" idx="11"/>
          </p:nvPr>
        </p:nvSpPr>
        <p:spPr/>
        <p:txBody>
          <a:bodyPr/>
          <a:lstStyle/>
          <a:p>
            <a:r>
              <a:rPr lang="en-US" smtClean="0"/>
              <a:t>Methacton High School Campus Fields Project 1/12/2015</a:t>
            </a:r>
            <a:endParaRPr lang="en-US"/>
          </a:p>
        </p:txBody>
      </p:sp>
      <p:sp>
        <p:nvSpPr>
          <p:cNvPr id="5" name="Slide Number Placeholder 4"/>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340223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0CCB4-49D4-4BFC-B9FD-E4C0E86D422F}" type="datetime1">
              <a:rPr lang="en-US" smtClean="0"/>
              <a:t>1/13/2015</a:t>
            </a:fld>
            <a:endParaRPr lang="en-US"/>
          </a:p>
        </p:txBody>
      </p:sp>
      <p:sp>
        <p:nvSpPr>
          <p:cNvPr id="3" name="Footer Placeholder 2"/>
          <p:cNvSpPr>
            <a:spLocks noGrp="1"/>
          </p:cNvSpPr>
          <p:nvPr>
            <p:ph type="ftr" sz="quarter" idx="11"/>
          </p:nvPr>
        </p:nvSpPr>
        <p:spPr/>
        <p:txBody>
          <a:bodyPr/>
          <a:lstStyle/>
          <a:p>
            <a:r>
              <a:rPr lang="en-US" smtClean="0"/>
              <a:t>Methacton High School Campus Fields Project 1/12/2015</a:t>
            </a:r>
            <a:endParaRPr lang="en-US"/>
          </a:p>
        </p:txBody>
      </p:sp>
      <p:sp>
        <p:nvSpPr>
          <p:cNvPr id="4" name="Slide Number Placeholder 3"/>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186317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CDF9A-40F2-4E28-B42B-9C25D8E500D9}" type="datetime1">
              <a:rPr lang="en-US" smtClean="0"/>
              <a:t>1/13/2015</a:t>
            </a:fld>
            <a:endParaRPr lang="en-US"/>
          </a:p>
        </p:txBody>
      </p:sp>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
        <p:nvSpPr>
          <p:cNvPr id="7" name="Slide Number Placeholder 6"/>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363554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D20510-457A-47AC-8C84-0308654FD803}" type="datetime1">
              <a:rPr lang="en-US" smtClean="0"/>
              <a:t>1/13/2015</a:t>
            </a:fld>
            <a:endParaRPr lang="en-US"/>
          </a:p>
        </p:txBody>
      </p:sp>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
        <p:nvSpPr>
          <p:cNvPr id="7" name="Slide Number Placeholder 6"/>
          <p:cNvSpPr>
            <a:spLocks noGrp="1"/>
          </p:cNvSpPr>
          <p:nvPr>
            <p:ph type="sldNum" sz="quarter" idx="12"/>
          </p:nvPr>
        </p:nvSpPr>
        <p:spPr/>
        <p:txBody>
          <a:bodyPr/>
          <a:lstStyle/>
          <a:p>
            <a:fld id="{9C12B1E4-0D97-43FF-9F6E-1B986570CC2B}" type="slidenum">
              <a:rPr lang="en-US" smtClean="0"/>
              <a:t>‹#›</a:t>
            </a:fld>
            <a:endParaRPr lang="en-US"/>
          </a:p>
        </p:txBody>
      </p:sp>
    </p:spTree>
    <p:extLst>
      <p:ext uri="{BB962C8B-B14F-4D97-AF65-F5344CB8AC3E}">
        <p14:creationId xmlns:p14="http://schemas.microsoft.com/office/powerpoint/2010/main" val="248203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61216-0AA2-4986-A08C-49C72AF82B6E}" type="datetime1">
              <a:rPr lang="en-US" smtClean="0"/>
              <a:t>1/13/2015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Methacton High School Campus Fields Project 1/12/2015</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2B1E4-0D97-43FF-9F6E-1B986570CC2B}" type="slidenum">
              <a:rPr lang="en-US" smtClean="0"/>
              <a:t>‹#›</a:t>
            </a:fld>
            <a:endParaRPr lang="en-US"/>
          </a:p>
        </p:txBody>
      </p:sp>
    </p:spTree>
    <p:extLst>
      <p:ext uri="{BB962C8B-B14F-4D97-AF65-F5344CB8AC3E}">
        <p14:creationId xmlns:p14="http://schemas.microsoft.com/office/powerpoint/2010/main" val="42794416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5425" y="825500"/>
            <a:ext cx="9144000" cy="1815142"/>
          </a:xfrm>
        </p:spPr>
        <p:txBody>
          <a:bodyPr>
            <a:normAutofit/>
          </a:bodyPr>
          <a:lstStyle/>
          <a:p>
            <a:r>
              <a:rPr lang="en-US" dirty="0" smtClean="0"/>
              <a:t/>
            </a:r>
            <a:br>
              <a:rPr lang="en-US" dirty="0" smtClean="0"/>
            </a:br>
            <a:endParaRPr lang="en-US" sz="3600" dirty="0"/>
          </a:p>
        </p:txBody>
      </p:sp>
      <p:pic>
        <p:nvPicPr>
          <p:cNvPr id="3" name="Picture 2"/>
          <p:cNvPicPr>
            <a:picLocks noChangeAspect="1"/>
          </p:cNvPicPr>
          <p:nvPr/>
        </p:nvPicPr>
        <p:blipFill>
          <a:blip r:embed="rId3"/>
          <a:stretch>
            <a:fillRect/>
          </a:stretch>
        </p:blipFill>
        <p:spPr>
          <a:xfrm>
            <a:off x="0" y="2640642"/>
            <a:ext cx="12192000" cy="42173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160" y="695008"/>
            <a:ext cx="5328460" cy="1527492"/>
          </a:xfrm>
          <a:prstGeom prst="rect">
            <a:avLst/>
          </a:prstGeom>
        </p:spPr>
      </p:pic>
    </p:spTree>
    <p:extLst>
      <p:ext uri="{BB962C8B-B14F-4D97-AF65-F5344CB8AC3E}">
        <p14:creationId xmlns:p14="http://schemas.microsoft.com/office/powerpoint/2010/main" val="1128781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61"/>
                </a:solidFill>
              </a:rPr>
              <a:t>Reasons for Project</a:t>
            </a:r>
            <a:endParaRPr lang="en-US" b="1" dirty="0">
              <a:solidFill>
                <a:srgbClr val="008061"/>
              </a:solidFill>
            </a:endParaRPr>
          </a:p>
        </p:txBody>
      </p:sp>
      <p:sp>
        <p:nvSpPr>
          <p:cNvPr id="3" name="Content Placeholder 2"/>
          <p:cNvSpPr>
            <a:spLocks noGrp="1"/>
          </p:cNvSpPr>
          <p:nvPr>
            <p:ph idx="1"/>
          </p:nvPr>
        </p:nvSpPr>
        <p:spPr/>
        <p:txBody>
          <a:bodyPr/>
          <a:lstStyle/>
          <a:p>
            <a:r>
              <a:rPr lang="en-US" dirty="0" smtClean="0"/>
              <a:t>Safety of our athletes and students</a:t>
            </a:r>
          </a:p>
          <a:p>
            <a:r>
              <a:rPr lang="en-US" dirty="0"/>
              <a:t>Playability (currently 11 fields short)</a:t>
            </a:r>
          </a:p>
          <a:p>
            <a:r>
              <a:rPr lang="en-US" dirty="0" smtClean="0"/>
              <a:t>Safety of neighbors and surrounding area</a:t>
            </a:r>
          </a:p>
          <a:p>
            <a:r>
              <a:rPr lang="en-US" dirty="0" smtClean="0"/>
              <a:t>Place the quality of our </a:t>
            </a:r>
            <a:r>
              <a:rPr lang="en-US" dirty="0"/>
              <a:t>athletic complex </a:t>
            </a:r>
            <a:r>
              <a:rPr lang="en-US" dirty="0" smtClean="0"/>
              <a:t>on par with the academic quality </a:t>
            </a:r>
            <a:r>
              <a:rPr lang="en-US" dirty="0"/>
              <a:t>of our </a:t>
            </a:r>
            <a:r>
              <a:rPr lang="en-US" dirty="0" smtClean="0"/>
              <a:t>district</a:t>
            </a:r>
          </a:p>
          <a:p>
            <a:r>
              <a:rPr lang="en-US" dirty="0" smtClean="0"/>
              <a:t>Bring community together </a:t>
            </a:r>
            <a:r>
              <a:rPr lang="en-US" sz="2000" dirty="0" smtClean="0"/>
              <a:t>(Friday night football, band, other evening events)</a:t>
            </a:r>
          </a:p>
          <a:p>
            <a:r>
              <a:rPr lang="en-US" dirty="0" smtClean="0"/>
              <a:t>Maintain quality of life, schools, and community</a:t>
            </a:r>
            <a:endParaRPr lang="en-US" dirty="0"/>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931" y="461010"/>
            <a:ext cx="3661052" cy="4743450"/>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869274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3028951" y="0"/>
            <a:ext cx="9090976" cy="1147940"/>
          </a:xfrm>
          <a:prstGeom prst="rect">
            <a:avLst/>
          </a:prstGeom>
        </p:spPr>
      </p:pic>
      <p:sp>
        <p:nvSpPr>
          <p:cNvPr id="2" name="Title 1"/>
          <p:cNvSpPr>
            <a:spLocks noGrp="1"/>
          </p:cNvSpPr>
          <p:nvPr>
            <p:ph type="title"/>
          </p:nvPr>
        </p:nvSpPr>
        <p:spPr/>
        <p:txBody>
          <a:bodyPr/>
          <a:lstStyle/>
          <a:p>
            <a:r>
              <a:rPr lang="en-US" b="1" dirty="0" smtClean="0">
                <a:solidFill>
                  <a:srgbClr val="008061"/>
                </a:solidFill>
              </a:rPr>
              <a:t>Funding</a:t>
            </a:r>
            <a:endParaRPr lang="en-US" b="1" dirty="0">
              <a:solidFill>
                <a:srgbClr val="008061"/>
              </a:solidFill>
            </a:endParaRPr>
          </a:p>
        </p:txBody>
      </p:sp>
      <p:sp>
        <p:nvSpPr>
          <p:cNvPr id="3" name="Content Placeholder 2"/>
          <p:cNvSpPr>
            <a:spLocks noGrp="1"/>
          </p:cNvSpPr>
          <p:nvPr>
            <p:ph idx="1"/>
          </p:nvPr>
        </p:nvSpPr>
        <p:spPr>
          <a:xfrm>
            <a:off x="838200" y="1798320"/>
            <a:ext cx="10515600" cy="4795203"/>
          </a:xfrm>
        </p:spPr>
        <p:txBody>
          <a:bodyPr>
            <a:normAutofit/>
          </a:bodyPr>
          <a:lstStyle/>
          <a:p>
            <a:r>
              <a:rPr lang="en-US" dirty="0" smtClean="0"/>
              <a:t>Public / Private effort</a:t>
            </a:r>
          </a:p>
          <a:p>
            <a:endParaRPr lang="en-US" dirty="0" smtClean="0"/>
          </a:p>
          <a:p>
            <a:pPr lvl="1"/>
            <a:r>
              <a:rPr lang="en-US" dirty="0" smtClean="0"/>
              <a:t>Public Funds - Bond</a:t>
            </a:r>
          </a:p>
          <a:p>
            <a:pPr marL="457200" lvl="1" indent="0">
              <a:buNone/>
            </a:pPr>
            <a:endParaRPr lang="en-US" dirty="0" smtClean="0"/>
          </a:p>
          <a:p>
            <a:pPr lvl="1"/>
            <a:r>
              <a:rPr lang="en-US" dirty="0" smtClean="0"/>
              <a:t>Private Funds - Capital Campaign with goal of $1.7 Million</a:t>
            </a:r>
          </a:p>
          <a:p>
            <a:pPr lvl="2"/>
            <a:r>
              <a:rPr lang="en-US" dirty="0" smtClean="0"/>
              <a:t>Raised in excess of $1.2 million to date</a:t>
            </a:r>
          </a:p>
          <a:p>
            <a:pPr lvl="2"/>
            <a:r>
              <a:rPr lang="en-US" dirty="0" smtClean="0"/>
              <a:t>Handling in-kind, cash, and stock contributions</a:t>
            </a:r>
          </a:p>
          <a:p>
            <a:pPr lvl="2"/>
            <a:r>
              <a:rPr lang="en-US" dirty="0" smtClean="0"/>
              <a:t>Multi-phase </a:t>
            </a:r>
            <a:r>
              <a:rPr lang="en-US" dirty="0"/>
              <a:t>f</a:t>
            </a:r>
            <a:r>
              <a:rPr lang="en-US" dirty="0" smtClean="0"/>
              <a:t>und </a:t>
            </a:r>
            <a:r>
              <a:rPr lang="en-US" dirty="0"/>
              <a:t>r</a:t>
            </a:r>
            <a:r>
              <a:rPr lang="en-US" dirty="0" smtClean="0"/>
              <a:t>aising </a:t>
            </a:r>
            <a:r>
              <a:rPr lang="en-US" dirty="0"/>
              <a:t>c</a:t>
            </a:r>
            <a:r>
              <a:rPr lang="en-US" dirty="0" smtClean="0"/>
              <a:t>ampaign</a:t>
            </a:r>
          </a:p>
          <a:p>
            <a:pPr lvl="2"/>
            <a:r>
              <a:rPr lang="en-US" dirty="0" smtClean="0"/>
              <a:t>One-time and multi-year gifts available</a:t>
            </a:r>
          </a:p>
          <a:p>
            <a:pPr lvl="2"/>
            <a:r>
              <a:rPr lang="en-US" dirty="0" smtClean="0"/>
              <a:t>Naming rights</a:t>
            </a:r>
          </a:p>
          <a:p>
            <a:pPr lvl="2"/>
            <a:r>
              <a:rPr lang="en-US" dirty="0" smtClean="0"/>
              <a:t>Opportunities for all to participate</a:t>
            </a:r>
            <a:endParaRPr lang="en-US" dirty="0"/>
          </a:p>
        </p:txBody>
      </p:sp>
      <p:pic>
        <p:nvPicPr>
          <p:cNvPr id="4" name="Picture 3"/>
          <p:cNvPicPr>
            <a:picLocks noChangeAspect="1"/>
          </p:cNvPicPr>
          <p:nvPr/>
        </p:nvPicPr>
        <p:blipFill>
          <a:blip r:embed="rId4"/>
          <a:stretch>
            <a:fillRect/>
          </a:stretch>
        </p:blipFill>
        <p:spPr>
          <a:xfrm>
            <a:off x="8757920" y="5742693"/>
            <a:ext cx="3362007" cy="11153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4885" y="1205036"/>
            <a:ext cx="1930320" cy="4480560"/>
          </a:xfrm>
          <a:prstGeom prst="rect">
            <a:avLst/>
          </a:prstGeom>
        </p:spPr>
      </p:pic>
      <p:sp>
        <p:nvSpPr>
          <p:cNvPr id="7" name="Footer Placeholder 6"/>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1798296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61"/>
                </a:solidFill>
              </a:rPr>
              <a:t>Major Improvements </a:t>
            </a:r>
            <a:r>
              <a:rPr lang="en-US" sz="2400" b="1" dirty="0" smtClean="0">
                <a:solidFill>
                  <a:srgbClr val="008061"/>
                </a:solidFill>
              </a:rPr>
              <a:t>(based on approved Plan K)</a:t>
            </a:r>
            <a:endParaRPr lang="en-US" sz="2400" b="1" dirty="0">
              <a:solidFill>
                <a:srgbClr val="008061"/>
              </a:solidFill>
            </a:endParaRPr>
          </a:p>
        </p:txBody>
      </p:sp>
      <p:sp>
        <p:nvSpPr>
          <p:cNvPr id="3" name="Content Placeholder 2"/>
          <p:cNvSpPr>
            <a:spLocks noGrp="1"/>
          </p:cNvSpPr>
          <p:nvPr>
            <p:ph idx="1"/>
          </p:nvPr>
        </p:nvSpPr>
        <p:spPr/>
        <p:txBody>
          <a:bodyPr>
            <a:normAutofit lnSpcReduction="10000"/>
          </a:bodyPr>
          <a:lstStyle/>
          <a:p>
            <a:r>
              <a:rPr lang="en-US" dirty="0" smtClean="0"/>
              <a:t>Campus-wide </a:t>
            </a:r>
            <a:r>
              <a:rPr lang="en-US" dirty="0"/>
              <a:t>storm water </a:t>
            </a:r>
            <a:r>
              <a:rPr lang="en-US" dirty="0" smtClean="0"/>
              <a:t>management</a:t>
            </a:r>
          </a:p>
          <a:p>
            <a:endParaRPr lang="en-US" dirty="0"/>
          </a:p>
          <a:p>
            <a:r>
              <a:rPr lang="en-US" dirty="0"/>
              <a:t>Stadium f</a:t>
            </a:r>
            <a:r>
              <a:rPr lang="en-US" dirty="0" smtClean="0"/>
              <a:t>ield</a:t>
            </a:r>
          </a:p>
          <a:p>
            <a:endParaRPr lang="en-US" dirty="0"/>
          </a:p>
          <a:p>
            <a:r>
              <a:rPr lang="en-US" dirty="0" smtClean="0"/>
              <a:t>Track</a:t>
            </a:r>
          </a:p>
          <a:p>
            <a:pPr lvl="1"/>
            <a:endParaRPr lang="en-US" dirty="0" smtClean="0"/>
          </a:p>
          <a:p>
            <a:r>
              <a:rPr lang="en-US" dirty="0"/>
              <a:t>Auxiliary f</a:t>
            </a:r>
            <a:r>
              <a:rPr lang="en-US" dirty="0" smtClean="0"/>
              <a:t>ield</a:t>
            </a:r>
          </a:p>
          <a:p>
            <a:endParaRPr lang="en-US" dirty="0"/>
          </a:p>
          <a:p>
            <a:r>
              <a:rPr lang="en-US" dirty="0"/>
              <a:t>Softball </a:t>
            </a:r>
            <a:r>
              <a:rPr lang="en-US" dirty="0" smtClean="0"/>
              <a:t>fields</a:t>
            </a:r>
            <a:endParaRPr lang="en-US" dirty="0"/>
          </a:p>
          <a:p>
            <a:endParaRPr lang="en-US" dirty="0"/>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72" y="371705"/>
            <a:ext cx="2426828" cy="5303520"/>
          </a:xfrm>
          <a:prstGeom prst="rect">
            <a:avLst/>
          </a:prstGeom>
        </p:spPr>
      </p:pic>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816056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61"/>
                </a:solidFill>
              </a:rPr>
              <a:t>Stadium </a:t>
            </a:r>
            <a:r>
              <a:rPr lang="en-US" b="1" dirty="0" smtClean="0">
                <a:solidFill>
                  <a:srgbClr val="008061"/>
                </a:solidFill>
              </a:rPr>
              <a:t>Field</a:t>
            </a:r>
            <a:endParaRPr lang="en-US" b="1" dirty="0">
              <a:solidFill>
                <a:srgbClr val="008061"/>
              </a:solidFill>
            </a:endParaRPr>
          </a:p>
        </p:txBody>
      </p:sp>
      <p:sp>
        <p:nvSpPr>
          <p:cNvPr id="3" name="Content Placeholder 2"/>
          <p:cNvSpPr>
            <a:spLocks noGrp="1"/>
          </p:cNvSpPr>
          <p:nvPr>
            <p:ph idx="1"/>
          </p:nvPr>
        </p:nvSpPr>
        <p:spPr/>
        <p:txBody>
          <a:bodyPr>
            <a:normAutofit lnSpcReduction="10000"/>
          </a:bodyPr>
          <a:lstStyle/>
          <a:p>
            <a:r>
              <a:rPr lang="en-US" dirty="0" smtClean="0"/>
              <a:t>Stadium </a:t>
            </a:r>
            <a:r>
              <a:rPr lang="en-US" dirty="0"/>
              <a:t>field to be converted to synthetic turf</a:t>
            </a:r>
          </a:p>
          <a:p>
            <a:r>
              <a:rPr lang="en-US" dirty="0"/>
              <a:t>Construct </a:t>
            </a:r>
            <a:r>
              <a:rPr lang="en-US" dirty="0" smtClean="0"/>
              <a:t>1 </a:t>
            </a:r>
            <a:r>
              <a:rPr lang="en-US" dirty="0"/>
              <a:t>restroom </a:t>
            </a:r>
            <a:r>
              <a:rPr lang="en-US" dirty="0" smtClean="0"/>
              <a:t>building</a:t>
            </a:r>
          </a:p>
          <a:p>
            <a:pPr lvl="1"/>
            <a:r>
              <a:rPr lang="en-US" dirty="0" smtClean="0"/>
              <a:t>Plumbing</a:t>
            </a:r>
          </a:p>
          <a:p>
            <a:r>
              <a:rPr lang="en-US" dirty="0"/>
              <a:t>Install electric service </a:t>
            </a:r>
            <a:r>
              <a:rPr lang="en-US" dirty="0" smtClean="0"/>
              <a:t>- non-field lighting</a:t>
            </a:r>
            <a:endParaRPr lang="en-US" dirty="0"/>
          </a:p>
          <a:p>
            <a:r>
              <a:rPr lang="en-US" dirty="0"/>
              <a:t>Install </a:t>
            </a:r>
            <a:r>
              <a:rPr lang="en-US" dirty="0" smtClean="0"/>
              <a:t>sound reinforcement system</a:t>
            </a:r>
            <a:endParaRPr lang="en-US" dirty="0"/>
          </a:p>
          <a:p>
            <a:r>
              <a:rPr lang="en-US" dirty="0"/>
              <a:t>Install field lighting (5 Poles)</a:t>
            </a:r>
          </a:p>
          <a:p>
            <a:r>
              <a:rPr lang="en-US" dirty="0"/>
              <a:t>Install new stadium perimeter fencing</a:t>
            </a:r>
          </a:p>
          <a:p>
            <a:r>
              <a:rPr lang="en-US" dirty="0"/>
              <a:t>Install portable sleeved ball control netting</a:t>
            </a:r>
          </a:p>
          <a:p>
            <a:r>
              <a:rPr lang="en-US" dirty="0"/>
              <a:t>Score </a:t>
            </a:r>
            <a:r>
              <a:rPr lang="en-US" dirty="0" smtClean="0"/>
              <a:t>board</a:t>
            </a:r>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195" y="2149143"/>
            <a:ext cx="4495879" cy="3526082"/>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1705543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61"/>
                </a:solidFill>
              </a:rPr>
              <a:t>Track</a:t>
            </a:r>
            <a:endParaRPr lang="en-US" b="1" dirty="0">
              <a:solidFill>
                <a:srgbClr val="008061"/>
              </a:solidFill>
            </a:endParaRPr>
          </a:p>
        </p:txBody>
      </p:sp>
      <p:sp>
        <p:nvSpPr>
          <p:cNvPr id="3" name="Content Placeholder 2"/>
          <p:cNvSpPr>
            <a:spLocks noGrp="1"/>
          </p:cNvSpPr>
          <p:nvPr>
            <p:ph idx="1"/>
          </p:nvPr>
        </p:nvSpPr>
        <p:spPr/>
        <p:txBody>
          <a:bodyPr>
            <a:normAutofit/>
          </a:bodyPr>
          <a:lstStyle/>
          <a:p>
            <a:r>
              <a:rPr lang="en-US" dirty="0" smtClean="0"/>
              <a:t>Repair, polyurethane, and re-paint track </a:t>
            </a:r>
            <a:r>
              <a:rPr lang="en-US" dirty="0"/>
              <a:t>oval</a:t>
            </a:r>
          </a:p>
          <a:p>
            <a:r>
              <a:rPr lang="en-US" dirty="0"/>
              <a:t>Install </a:t>
            </a:r>
            <a:r>
              <a:rPr lang="en-US" dirty="0" smtClean="0"/>
              <a:t>track D </a:t>
            </a:r>
            <a:r>
              <a:rPr lang="en-US" dirty="0"/>
              <a:t>a</a:t>
            </a:r>
            <a:r>
              <a:rPr lang="en-US" dirty="0" smtClean="0"/>
              <a:t>rea </a:t>
            </a:r>
            <a:r>
              <a:rPr lang="en-US" dirty="0"/>
              <a:t>and </a:t>
            </a:r>
            <a:r>
              <a:rPr lang="en-US" dirty="0" smtClean="0"/>
              <a:t>runways</a:t>
            </a:r>
            <a:endParaRPr lang="en-US" dirty="0"/>
          </a:p>
          <a:p>
            <a:r>
              <a:rPr lang="en-US" dirty="0" smtClean="0"/>
              <a:t>Install </a:t>
            </a:r>
            <a:r>
              <a:rPr lang="en-US" dirty="0"/>
              <a:t>sand catcher systems &amp; </a:t>
            </a:r>
            <a:r>
              <a:rPr lang="en-US" dirty="0" smtClean="0"/>
              <a:t>sand pits /w covers</a:t>
            </a:r>
            <a:endParaRPr lang="en-US" dirty="0"/>
          </a:p>
          <a:p>
            <a:r>
              <a:rPr lang="en-US" dirty="0"/>
              <a:t>Install </a:t>
            </a:r>
            <a:r>
              <a:rPr lang="en-US" dirty="0" smtClean="0"/>
              <a:t>pole </a:t>
            </a:r>
            <a:r>
              <a:rPr lang="en-US" dirty="0"/>
              <a:t>vault </a:t>
            </a:r>
            <a:r>
              <a:rPr lang="en-US" dirty="0" smtClean="0"/>
              <a:t>uprights</a:t>
            </a:r>
            <a:endParaRPr lang="en-US" dirty="0"/>
          </a:p>
          <a:p>
            <a:r>
              <a:rPr lang="en-US" dirty="0"/>
              <a:t>Install </a:t>
            </a:r>
            <a:r>
              <a:rPr lang="en-US" dirty="0" smtClean="0"/>
              <a:t>shot putt </a:t>
            </a:r>
            <a:r>
              <a:rPr lang="en-US" dirty="0"/>
              <a:t>and </a:t>
            </a:r>
            <a:r>
              <a:rPr lang="en-US" dirty="0" smtClean="0"/>
              <a:t>javelin </a:t>
            </a:r>
            <a:r>
              <a:rPr lang="en-US" dirty="0"/>
              <a:t>area</a:t>
            </a:r>
          </a:p>
          <a:p>
            <a:endParaRPr lang="en-US" dirty="0"/>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252" y="1012896"/>
            <a:ext cx="3747865" cy="4594860"/>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1134254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61"/>
                </a:solidFill>
              </a:rPr>
              <a:t>Auxiliary </a:t>
            </a:r>
            <a:r>
              <a:rPr lang="en-US" b="1" dirty="0" smtClean="0">
                <a:solidFill>
                  <a:srgbClr val="008061"/>
                </a:solidFill>
              </a:rPr>
              <a:t>Field</a:t>
            </a:r>
            <a:endParaRPr lang="en-US" b="1" dirty="0">
              <a:solidFill>
                <a:srgbClr val="008061"/>
              </a:solidFill>
            </a:endParaRPr>
          </a:p>
        </p:txBody>
      </p:sp>
      <p:sp>
        <p:nvSpPr>
          <p:cNvPr id="3" name="Content Placeholder 2"/>
          <p:cNvSpPr>
            <a:spLocks noGrp="1"/>
          </p:cNvSpPr>
          <p:nvPr>
            <p:ph idx="1"/>
          </p:nvPr>
        </p:nvSpPr>
        <p:spPr/>
        <p:txBody>
          <a:bodyPr/>
          <a:lstStyle/>
          <a:p>
            <a:r>
              <a:rPr lang="en-US" dirty="0"/>
              <a:t>Construct auxiliary synthetic turf field</a:t>
            </a:r>
          </a:p>
          <a:p>
            <a:r>
              <a:rPr lang="en-US" dirty="0"/>
              <a:t>Install electric service </a:t>
            </a:r>
            <a:r>
              <a:rPr lang="en-US" dirty="0" smtClean="0"/>
              <a:t>- non-field lighting</a:t>
            </a:r>
            <a:endParaRPr lang="en-US" dirty="0"/>
          </a:p>
          <a:p>
            <a:r>
              <a:rPr lang="en-US" dirty="0"/>
              <a:t>Install field lighting </a:t>
            </a:r>
            <a:r>
              <a:rPr lang="en-US" dirty="0" smtClean="0"/>
              <a:t>for </a:t>
            </a:r>
            <a:r>
              <a:rPr lang="en-US" dirty="0"/>
              <a:t>auxiliary field (6 poles)</a:t>
            </a:r>
          </a:p>
          <a:p>
            <a:r>
              <a:rPr lang="en-US" dirty="0"/>
              <a:t>Install ball control </a:t>
            </a:r>
            <a:r>
              <a:rPr lang="en-US" dirty="0" smtClean="0"/>
              <a:t>netting</a:t>
            </a:r>
          </a:p>
          <a:p>
            <a:r>
              <a:rPr lang="en-US" dirty="0" smtClean="0"/>
              <a:t>Install new perimeter fence</a:t>
            </a:r>
            <a:endParaRPr lang="en-US" dirty="0"/>
          </a:p>
          <a:p>
            <a:r>
              <a:rPr lang="en-US" dirty="0"/>
              <a:t>Score </a:t>
            </a:r>
            <a:r>
              <a:rPr lang="en-US" dirty="0" smtClean="0"/>
              <a:t>board</a:t>
            </a:r>
            <a:endParaRPr lang="en-US" dirty="0"/>
          </a:p>
          <a:p>
            <a:endParaRPr lang="en-US" dirty="0"/>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407" y="149225"/>
            <a:ext cx="3324693" cy="5659120"/>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934086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61"/>
                </a:solidFill>
              </a:rPr>
              <a:t>Softball </a:t>
            </a:r>
            <a:r>
              <a:rPr lang="en-US" b="1" dirty="0" smtClean="0">
                <a:solidFill>
                  <a:srgbClr val="008061"/>
                </a:solidFill>
              </a:rPr>
              <a:t>Fields</a:t>
            </a:r>
            <a:endParaRPr lang="en-US" b="1" dirty="0">
              <a:solidFill>
                <a:srgbClr val="008061"/>
              </a:solidFill>
            </a:endParaRPr>
          </a:p>
        </p:txBody>
      </p:sp>
      <p:sp>
        <p:nvSpPr>
          <p:cNvPr id="3" name="Content Placeholder 2"/>
          <p:cNvSpPr>
            <a:spLocks noGrp="1"/>
          </p:cNvSpPr>
          <p:nvPr>
            <p:ph idx="1"/>
          </p:nvPr>
        </p:nvSpPr>
        <p:spPr/>
        <p:txBody>
          <a:bodyPr/>
          <a:lstStyle/>
          <a:p>
            <a:r>
              <a:rPr lang="en-US" dirty="0"/>
              <a:t>Construct two new softball fields </a:t>
            </a:r>
            <a:r>
              <a:rPr lang="en-US" sz="2000" dirty="0" smtClean="0"/>
              <a:t>(Varsity </a:t>
            </a:r>
            <a:r>
              <a:rPr lang="en-US" sz="2000" dirty="0"/>
              <a:t>and JV)</a:t>
            </a:r>
          </a:p>
          <a:p>
            <a:r>
              <a:rPr lang="en-US" dirty="0"/>
              <a:t>Install outfield </a:t>
            </a:r>
            <a:r>
              <a:rPr lang="en-US" dirty="0" smtClean="0"/>
              <a:t>fences, backstops, </a:t>
            </a:r>
            <a:r>
              <a:rPr lang="en-US" dirty="0"/>
              <a:t>and warning tracks</a:t>
            </a:r>
          </a:p>
          <a:p>
            <a:r>
              <a:rPr lang="en-US" dirty="0"/>
              <a:t>Install four </a:t>
            </a:r>
            <a:r>
              <a:rPr lang="en-US" dirty="0" smtClean="0"/>
              <a:t>dugouts </a:t>
            </a:r>
            <a:r>
              <a:rPr lang="en-US" sz="1800" dirty="0" smtClean="0"/>
              <a:t>(2 on each field)</a:t>
            </a:r>
            <a:endParaRPr lang="en-US" dirty="0"/>
          </a:p>
          <a:p>
            <a:r>
              <a:rPr lang="en-US" dirty="0"/>
              <a:t>Install electric </a:t>
            </a:r>
            <a:r>
              <a:rPr lang="en-US" dirty="0" smtClean="0"/>
              <a:t>service</a:t>
            </a:r>
            <a:endParaRPr lang="en-US" dirty="0"/>
          </a:p>
          <a:p>
            <a:r>
              <a:rPr lang="en-US" dirty="0"/>
              <a:t>Construct flagpole </a:t>
            </a:r>
            <a:r>
              <a:rPr lang="en-US" dirty="0" smtClean="0"/>
              <a:t>near softball field &amp; </a:t>
            </a:r>
            <a:r>
              <a:rPr lang="en-US" dirty="0"/>
              <a:t>auxiliary field</a:t>
            </a:r>
          </a:p>
          <a:p>
            <a:r>
              <a:rPr lang="en-US" dirty="0"/>
              <a:t>Score </a:t>
            </a:r>
            <a:r>
              <a:rPr lang="en-US" dirty="0" smtClean="0"/>
              <a:t>boards for both fields</a:t>
            </a:r>
          </a:p>
          <a:p>
            <a:r>
              <a:rPr lang="en-US" dirty="0" smtClean="0"/>
              <a:t>Parking lot paving/repair </a:t>
            </a:r>
            <a:r>
              <a:rPr lang="en-US" sz="1800" dirty="0" smtClean="0"/>
              <a:t>(at completion of project)</a:t>
            </a:r>
            <a:endParaRPr lang="en-US" sz="1800" dirty="0"/>
          </a:p>
          <a:p>
            <a:endParaRPr lang="en-US" dirty="0"/>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5555" y="773431"/>
            <a:ext cx="3305460" cy="5167312"/>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4256638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207" y="181928"/>
            <a:ext cx="12002793" cy="6340792"/>
          </a:xfrm>
        </p:spPr>
      </p:pic>
      <p:sp>
        <p:nvSpPr>
          <p:cNvPr id="3" name="Footer Placeholder 2"/>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991935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46001"/>
            <a:ext cx="12192000" cy="7304001"/>
          </a:xfrm>
          <a:prstGeom prst="rect">
            <a:avLst/>
          </a:prstGeom>
        </p:spPr>
      </p:pic>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28925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6294"/>
            <a:ext cx="12192000" cy="7004294"/>
          </a:xfrm>
          <a:prstGeom prst="rect">
            <a:avLst/>
          </a:prstGeom>
        </p:spPr>
      </p:pic>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53167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35705" cy="1501913"/>
          </a:xfrm>
          <a:prstGeom prst="rect">
            <a:avLst/>
          </a:prstGeom>
        </p:spPr>
      </p:pic>
      <p:sp>
        <p:nvSpPr>
          <p:cNvPr id="2" name="Title 1"/>
          <p:cNvSpPr>
            <a:spLocks noGrp="1"/>
          </p:cNvSpPr>
          <p:nvPr>
            <p:ph type="ctrTitle"/>
          </p:nvPr>
        </p:nvSpPr>
        <p:spPr>
          <a:xfrm>
            <a:off x="1524000" y="1698833"/>
            <a:ext cx="9144000" cy="2387600"/>
          </a:xfrm>
        </p:spPr>
        <p:txBody>
          <a:bodyPr>
            <a:normAutofit fontScale="90000"/>
          </a:bodyPr>
          <a:lstStyle/>
          <a:p>
            <a:r>
              <a:rPr lang="en-US" sz="6700" dirty="0" smtClean="0"/>
              <a:t>Methacton</a:t>
            </a:r>
            <a:br>
              <a:rPr lang="en-US" sz="6700" dirty="0" smtClean="0"/>
            </a:br>
            <a:r>
              <a:rPr lang="en-US" sz="6700" dirty="0" smtClean="0"/>
              <a:t>High School Campus</a:t>
            </a:r>
            <a:r>
              <a:rPr lang="en-US" dirty="0" smtClean="0"/>
              <a:t/>
            </a:r>
            <a:br>
              <a:rPr lang="en-US" dirty="0" smtClean="0"/>
            </a:br>
            <a:endParaRPr lang="en-US" dirty="0"/>
          </a:p>
        </p:txBody>
      </p:sp>
      <p:sp>
        <p:nvSpPr>
          <p:cNvPr id="3" name="Subtitle 2"/>
          <p:cNvSpPr>
            <a:spLocks noGrp="1"/>
          </p:cNvSpPr>
          <p:nvPr>
            <p:ph type="subTitle" idx="1"/>
          </p:nvPr>
        </p:nvSpPr>
        <p:spPr>
          <a:xfrm>
            <a:off x="1712070" y="3392350"/>
            <a:ext cx="8767860" cy="1388165"/>
          </a:xfrm>
        </p:spPr>
        <p:txBody>
          <a:bodyPr/>
          <a:lstStyle/>
          <a:p>
            <a:r>
              <a:rPr lang="en-US" dirty="0" smtClean="0"/>
              <a:t>Fields Improvement Project</a:t>
            </a:r>
          </a:p>
          <a:p>
            <a:endParaRPr lang="en-US" dirty="0"/>
          </a:p>
        </p:txBody>
      </p:sp>
      <p:sp>
        <p:nvSpPr>
          <p:cNvPr id="16" name="Footer Placeholder 15"/>
          <p:cNvSpPr>
            <a:spLocks noGrp="1"/>
          </p:cNvSpPr>
          <p:nvPr>
            <p:ph type="ftr" sz="quarter" idx="11"/>
          </p:nvPr>
        </p:nvSpPr>
        <p:spPr/>
        <p:txBody>
          <a:bodyPr/>
          <a:lstStyle/>
          <a:p>
            <a:r>
              <a:rPr lang="en-US" smtClean="0"/>
              <a:t>Methacton High School Campus Fields Project 1/12/2015</a:t>
            </a: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61" y="4108174"/>
            <a:ext cx="4124739" cy="27498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422" y="4108174"/>
            <a:ext cx="3896139" cy="27498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4270" y="4109830"/>
            <a:ext cx="2232991" cy="274817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08174"/>
            <a:ext cx="3523422" cy="274982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6260" y="0"/>
            <a:ext cx="2252870" cy="150191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6826" y="-7178"/>
            <a:ext cx="2269434" cy="151295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6314" y="-16392"/>
            <a:ext cx="2297076" cy="1531384"/>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4322" y="-18428"/>
            <a:ext cx="1879634" cy="1520341"/>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9512" y="0"/>
            <a:ext cx="2272488" cy="1514992"/>
          </a:xfrm>
          <a:prstGeom prst="rect">
            <a:avLst/>
          </a:prstGeom>
        </p:spPr>
      </p:pic>
    </p:spTree>
    <p:extLst>
      <p:ext uri="{BB962C8B-B14F-4D97-AF65-F5344CB8AC3E}">
        <p14:creationId xmlns:p14="http://schemas.microsoft.com/office/powerpoint/2010/main" val="1270543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Based on:</a:t>
            </a:r>
          </a:p>
          <a:p>
            <a:endParaRPr lang="en-US" dirty="0" smtClean="0"/>
          </a:p>
          <a:p>
            <a:pPr lvl="1"/>
            <a:r>
              <a:rPr lang="en-US" dirty="0" smtClean="0"/>
              <a:t>December 3, 2014 bids received</a:t>
            </a:r>
          </a:p>
          <a:p>
            <a:pPr lvl="1"/>
            <a:endParaRPr lang="en-US" dirty="0" smtClean="0"/>
          </a:p>
          <a:p>
            <a:pPr lvl="1"/>
            <a:r>
              <a:rPr lang="en-US" dirty="0" smtClean="0"/>
              <a:t>December 16, 2014 bids reviewed with Property Committee</a:t>
            </a:r>
          </a:p>
          <a:p>
            <a:pPr lvl="1"/>
            <a:endParaRPr lang="en-US" dirty="0" smtClean="0"/>
          </a:p>
          <a:p>
            <a:pPr lvl="1"/>
            <a:r>
              <a:rPr lang="en-US" dirty="0" smtClean="0"/>
              <a:t>Approve bids in total of $4,918,200</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42060" y="1993459"/>
            <a:ext cx="4161985" cy="3581400"/>
          </a:xfrm>
          <a:prstGeom prst="rect">
            <a:avLst/>
          </a:prstGeom>
        </p:spPr>
      </p:pic>
      <p:pic>
        <p:nvPicPr>
          <p:cNvPr id="5" name="Picture 4"/>
          <p:cNvPicPr>
            <a:picLocks noChangeAspect="1"/>
          </p:cNvPicPr>
          <p:nvPr/>
        </p:nvPicPr>
        <p:blipFill>
          <a:blip r:embed="rId3"/>
          <a:stretch>
            <a:fillRect/>
          </a:stretch>
        </p:blipFill>
        <p:spPr>
          <a:xfrm>
            <a:off x="8757920" y="5742693"/>
            <a:ext cx="3362007" cy="1115307"/>
          </a:xfrm>
          <a:prstGeom prst="rect">
            <a:avLst/>
          </a:prstGeom>
        </p:spPr>
      </p:pic>
      <p:sp>
        <p:nvSpPr>
          <p:cNvPr id="6"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Recommendation</a:t>
            </a:r>
            <a:endParaRPr lang="en-US" b="1" dirty="0">
              <a:solidFill>
                <a:srgbClr val="008061"/>
              </a:solidFill>
            </a:endParaRPr>
          </a:p>
        </p:txBody>
      </p:sp>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454316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90600" y="-158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General Construction Bid</a:t>
            </a:r>
            <a:endParaRPr lang="en-US" b="1" dirty="0">
              <a:solidFill>
                <a:srgbClr val="008061"/>
              </a:solidFill>
            </a:endParaRPr>
          </a:p>
        </p:txBody>
      </p:sp>
      <p:pic>
        <p:nvPicPr>
          <p:cNvPr id="6" name="Picture 5"/>
          <p:cNvPicPr>
            <a:picLocks noChangeAspect="1"/>
          </p:cNvPicPr>
          <p:nvPr/>
        </p:nvPicPr>
        <p:blipFill>
          <a:blip r:embed="rId2"/>
          <a:stretch>
            <a:fillRect/>
          </a:stretch>
        </p:blipFill>
        <p:spPr>
          <a:xfrm>
            <a:off x="8757920" y="5742693"/>
            <a:ext cx="3362007" cy="1115307"/>
          </a:xfrm>
          <a:prstGeom prst="rect">
            <a:avLst/>
          </a:prstGeom>
        </p:spPr>
      </p:pic>
      <p:pic>
        <p:nvPicPr>
          <p:cNvPr id="7" name="Picture 6"/>
          <p:cNvPicPr>
            <a:picLocks noChangeAspect="1"/>
          </p:cNvPicPr>
          <p:nvPr/>
        </p:nvPicPr>
        <p:blipFill>
          <a:blip r:embed="rId3"/>
          <a:stretch>
            <a:fillRect/>
          </a:stretch>
        </p:blipFill>
        <p:spPr>
          <a:xfrm>
            <a:off x="1917700" y="4574292"/>
            <a:ext cx="7407318" cy="1001007"/>
          </a:xfrm>
          <a:prstGeom prst="rect">
            <a:avLst/>
          </a:prstGeom>
        </p:spPr>
      </p:pic>
      <p:pic>
        <p:nvPicPr>
          <p:cNvPr id="8" name="Picture 7"/>
          <p:cNvPicPr>
            <a:picLocks noChangeAspect="1"/>
          </p:cNvPicPr>
          <p:nvPr/>
        </p:nvPicPr>
        <p:blipFill>
          <a:blip r:embed="rId4"/>
          <a:stretch>
            <a:fillRect/>
          </a:stretch>
        </p:blipFill>
        <p:spPr>
          <a:xfrm>
            <a:off x="1179512" y="1309688"/>
            <a:ext cx="8220077" cy="3138575"/>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48327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Approve the general prime construction base bid by Applied Landscape Technologies Inc. and accept the deduct alternate bid GC3 to eliminate track work, and accept the deduct alternate bid GC5 to eliminate backstops and all fencing in an aggregate amount of $4,164,000</a:t>
            </a:r>
            <a:r>
              <a:rPr lang="en-US" dirty="0" smtClean="0"/>
              <a:t>.</a:t>
            </a:r>
          </a:p>
          <a:p>
            <a:endParaRPr lang="en-US" dirty="0" smtClean="0"/>
          </a:p>
          <a:p>
            <a:r>
              <a:rPr lang="en-US" dirty="0" smtClean="0"/>
              <a:t>Approve </a:t>
            </a:r>
            <a:r>
              <a:rPr lang="en-US" dirty="0"/>
              <a:t>the independent construction bid by American Athletic Courts for all track work for a total of $249,000</a:t>
            </a:r>
            <a:r>
              <a:rPr lang="en-US" dirty="0" smtClean="0"/>
              <a:t>.</a:t>
            </a:r>
          </a:p>
          <a:p>
            <a:pPr marL="0" indent="0">
              <a:buNone/>
            </a:pPr>
            <a:endParaRPr lang="en-US" dirty="0"/>
          </a:p>
          <a:p>
            <a:r>
              <a:rPr lang="en-US" dirty="0" smtClean="0"/>
              <a:t>NOTE: Change Order Deduct for turf in-fill</a:t>
            </a:r>
          </a:p>
          <a:p>
            <a:pPr lvl="1"/>
            <a:r>
              <a:rPr lang="en-US" dirty="0" smtClean="0"/>
              <a:t>Base bid includes crumb rubber. Acceptable alternative in-fill will be acquired via in-kind, donation, rebid, or under state contract.</a:t>
            </a:r>
            <a:endParaRPr lang="en-US" dirty="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General Construction Bid</a:t>
            </a:r>
            <a:endParaRPr lang="en-US" b="1" dirty="0">
              <a:solidFill>
                <a:srgbClr val="008061"/>
              </a:solidFill>
            </a:endParaRPr>
          </a:p>
        </p:txBody>
      </p:sp>
      <p:pic>
        <p:nvPicPr>
          <p:cNvPr id="6" name="Picture 5"/>
          <p:cNvPicPr>
            <a:picLocks noChangeAspect="1"/>
          </p:cNvPicPr>
          <p:nvPr/>
        </p:nvPicPr>
        <p:blipFill>
          <a:blip r:embed="rId2"/>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3637798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1825" y="1854201"/>
            <a:ext cx="9753650" cy="3434556"/>
          </a:xfrm>
          <a:prstGeom prst="rect">
            <a:avLst/>
          </a:prstGeom>
        </p:spPr>
      </p:pic>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Electrical Bid</a:t>
            </a:r>
            <a:endParaRPr lang="en-US" b="1" dirty="0">
              <a:solidFill>
                <a:srgbClr val="008061"/>
              </a:solidFill>
            </a:endParaRPr>
          </a:p>
        </p:txBody>
      </p:sp>
      <p:pic>
        <p:nvPicPr>
          <p:cNvPr id="6" name="Picture 5"/>
          <p:cNvPicPr>
            <a:picLocks noChangeAspect="1"/>
          </p:cNvPicPr>
          <p:nvPr/>
        </p:nvPicPr>
        <p:blipFill>
          <a:blip r:embed="rId3"/>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2743384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Approve the electrical prime construction base bid by Ronald </a:t>
            </a:r>
            <a:r>
              <a:rPr lang="en-US" dirty="0" err="1"/>
              <a:t>Janney</a:t>
            </a:r>
            <a:r>
              <a:rPr lang="en-US" dirty="0"/>
              <a:t> Inc. and accept the deduct alternate bid EC2 from Ronald </a:t>
            </a:r>
            <a:r>
              <a:rPr lang="en-US" dirty="0" err="1"/>
              <a:t>Janney</a:t>
            </a:r>
            <a:r>
              <a:rPr lang="en-US" dirty="0"/>
              <a:t> Inc. to eliminate all field lighting related work in the aggregate amount of $437,800</a:t>
            </a:r>
            <a:r>
              <a:rPr lang="en-US" dirty="0" smtClean="0"/>
              <a:t>.</a:t>
            </a:r>
          </a:p>
          <a:p>
            <a:endParaRPr lang="en-US" dirty="0" smtClean="0"/>
          </a:p>
          <a:p>
            <a:r>
              <a:rPr lang="en-US" dirty="0" smtClean="0"/>
              <a:t>NOTE: Deduct for field lighting work</a:t>
            </a:r>
          </a:p>
          <a:p>
            <a:pPr lvl="1"/>
            <a:r>
              <a:rPr lang="en-US" dirty="0" smtClean="0"/>
              <a:t>At this time, we do not have the ability to pull permits to erect poles and install lighting that is safe for our intended use. At the conclusion of litigation (appeal of Worcester Twp. Conditional Use decision) on this matter, we will make that award. </a:t>
            </a:r>
          </a:p>
          <a:p>
            <a:pPr lvl="1"/>
            <a:r>
              <a:rPr lang="en-US" dirty="0" smtClean="0"/>
              <a:t>We have the ability to move forward with the land development that will include the running of conduit in the form of change order or in-kind contribution, donation, re-bid. This decision will be done post award.</a:t>
            </a:r>
            <a:endParaRPr lang="en-US" dirty="0"/>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Electrical Bid</a:t>
            </a:r>
            <a:endParaRPr lang="en-US" b="1" dirty="0">
              <a:solidFill>
                <a:srgbClr val="008061"/>
              </a:solidFill>
            </a:endParaRPr>
          </a:p>
        </p:txBody>
      </p:sp>
      <p:pic>
        <p:nvPicPr>
          <p:cNvPr id="6" name="Picture 5"/>
          <p:cNvPicPr>
            <a:picLocks noChangeAspect="1"/>
          </p:cNvPicPr>
          <p:nvPr/>
        </p:nvPicPr>
        <p:blipFill>
          <a:blip r:embed="rId2"/>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695390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171700"/>
            <a:ext cx="9495443" cy="1635919"/>
          </a:xfrm>
          <a:prstGeom prst="rect">
            <a:avLst/>
          </a:prstGeom>
        </p:spPr>
      </p:pic>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Plumbing Bid</a:t>
            </a:r>
            <a:endParaRPr lang="en-US" b="1" dirty="0">
              <a:solidFill>
                <a:srgbClr val="008061"/>
              </a:solidFill>
            </a:endParaRPr>
          </a:p>
        </p:txBody>
      </p:sp>
      <p:pic>
        <p:nvPicPr>
          <p:cNvPr id="6" name="Picture 5"/>
          <p:cNvPicPr>
            <a:picLocks noChangeAspect="1"/>
          </p:cNvPicPr>
          <p:nvPr/>
        </p:nvPicPr>
        <p:blipFill>
          <a:blip r:embed="rId3"/>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535649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Approve the plumbing prime construction base bid </a:t>
            </a:r>
            <a:r>
              <a:rPr lang="en-US" dirty="0" smtClean="0"/>
              <a:t>of </a:t>
            </a:r>
            <a:r>
              <a:rPr lang="en-US" dirty="0"/>
              <a:t>Vision Mechanical Inc. in the amount of $67,400.</a:t>
            </a:r>
          </a:p>
          <a:p>
            <a:endParaRPr lang="en-US" dirty="0"/>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Prime Plumbing Bid</a:t>
            </a:r>
            <a:endParaRPr lang="en-US" b="1" dirty="0">
              <a:solidFill>
                <a:srgbClr val="008061"/>
              </a:solidFill>
            </a:endParaRPr>
          </a:p>
        </p:txBody>
      </p:sp>
      <p:pic>
        <p:nvPicPr>
          <p:cNvPr id="6" name="Picture 5"/>
          <p:cNvPicPr>
            <a:picLocks noChangeAspect="1"/>
          </p:cNvPicPr>
          <p:nvPr/>
        </p:nvPicPr>
        <p:blipFill>
          <a:blip r:embed="rId2"/>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994871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12925"/>
            <a:ext cx="10515600" cy="4351338"/>
          </a:xfrm>
        </p:spPr>
        <p:txBody>
          <a:bodyPr/>
          <a:lstStyle/>
          <a:p>
            <a:r>
              <a:rPr lang="en-US" dirty="0" smtClean="0"/>
              <a:t>Accept the donation in the amount of $205,810 for backstops and fencing from J.P. Mascaro and Sons.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09009" y="2537903"/>
            <a:ext cx="4482991" cy="4320097"/>
          </a:xfrm>
          <a:prstGeom prst="rect">
            <a:avLst/>
          </a:prstGeom>
        </p:spPr>
      </p:pic>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Donation</a:t>
            </a:r>
            <a:endParaRPr lang="en-US" b="1" dirty="0">
              <a:solidFill>
                <a:srgbClr val="008061"/>
              </a:solidFill>
            </a:endParaRPr>
          </a:p>
        </p:txBody>
      </p:sp>
      <p:pic>
        <p:nvPicPr>
          <p:cNvPr id="7" name="Picture 6"/>
          <p:cNvPicPr>
            <a:picLocks noChangeAspect="1"/>
          </p:cNvPicPr>
          <p:nvPr/>
        </p:nvPicPr>
        <p:blipFill>
          <a:blip r:embed="rId3"/>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1276706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61"/>
                </a:solidFill>
              </a:rPr>
              <a:t>Timeline</a:t>
            </a:r>
            <a:endParaRPr lang="en-US" b="1" dirty="0">
              <a:solidFill>
                <a:srgbClr val="008061"/>
              </a:solidFill>
            </a:endParaRPr>
          </a:p>
        </p:txBody>
      </p:sp>
      <p:sp>
        <p:nvSpPr>
          <p:cNvPr id="3" name="Content Placeholder 2"/>
          <p:cNvSpPr>
            <a:spLocks noGrp="1"/>
          </p:cNvSpPr>
          <p:nvPr>
            <p:ph idx="1"/>
          </p:nvPr>
        </p:nvSpPr>
        <p:spPr>
          <a:xfrm>
            <a:off x="838200" y="1690688"/>
            <a:ext cx="10515600" cy="4052005"/>
          </a:xfrm>
        </p:spPr>
        <p:txBody>
          <a:bodyPr>
            <a:noAutofit/>
          </a:bodyPr>
          <a:lstStyle/>
          <a:p>
            <a:r>
              <a:rPr lang="en-US" dirty="0"/>
              <a:t>January 12, </a:t>
            </a:r>
            <a:r>
              <a:rPr lang="en-US" dirty="0" smtClean="0"/>
              <a:t>2015		Bid award</a:t>
            </a:r>
            <a:endParaRPr lang="en-US" dirty="0"/>
          </a:p>
          <a:p>
            <a:r>
              <a:rPr lang="en-US" dirty="0"/>
              <a:t>January 2015		File </a:t>
            </a:r>
            <a:r>
              <a:rPr lang="en-US" dirty="0" smtClean="0"/>
              <a:t>appeal </a:t>
            </a:r>
            <a:r>
              <a:rPr lang="en-US" dirty="0"/>
              <a:t>with Commonwealth Court on </a:t>
            </a:r>
            <a:r>
              <a:rPr lang="en-US" dirty="0" smtClean="0"/>
              <a:t>					Worcester </a:t>
            </a:r>
            <a:r>
              <a:rPr lang="en-US" dirty="0"/>
              <a:t>Conditional Use d</a:t>
            </a:r>
            <a:r>
              <a:rPr lang="en-US" dirty="0" smtClean="0"/>
              <a:t>ecision</a:t>
            </a:r>
            <a:endParaRPr lang="en-US" dirty="0"/>
          </a:p>
          <a:p>
            <a:r>
              <a:rPr lang="en-US" dirty="0"/>
              <a:t>January 13-31, 2015	Organize construction </a:t>
            </a:r>
            <a:r>
              <a:rPr lang="en-US" dirty="0" smtClean="0"/>
              <a:t>schedule/ground 					breaking ceremony</a:t>
            </a:r>
            <a:endParaRPr lang="en-US" dirty="0"/>
          </a:p>
          <a:p>
            <a:r>
              <a:rPr lang="en-US" dirty="0"/>
              <a:t>March 2, 2015		Construction </a:t>
            </a:r>
            <a:r>
              <a:rPr lang="en-US" dirty="0" smtClean="0"/>
              <a:t>begins </a:t>
            </a:r>
            <a:r>
              <a:rPr lang="en-US" dirty="0"/>
              <a:t>on or </a:t>
            </a:r>
            <a:r>
              <a:rPr lang="en-US" dirty="0" smtClean="0"/>
              <a:t>about</a:t>
            </a:r>
            <a:endParaRPr lang="en-US" dirty="0"/>
          </a:p>
          <a:p>
            <a:r>
              <a:rPr lang="en-US" dirty="0"/>
              <a:t>August 7, 2015		Substantial </a:t>
            </a:r>
            <a:r>
              <a:rPr lang="en-US" dirty="0" smtClean="0"/>
              <a:t>completion</a:t>
            </a:r>
            <a:endParaRPr lang="en-US" dirty="0"/>
          </a:p>
          <a:p>
            <a:r>
              <a:rPr lang="en-US" dirty="0"/>
              <a:t>September 19, 2015	Punch list fulfillment by contractor</a:t>
            </a:r>
          </a:p>
        </p:txBody>
      </p:sp>
      <p:pic>
        <p:nvPicPr>
          <p:cNvPr id="4" name="Picture 3"/>
          <p:cNvPicPr>
            <a:picLocks noChangeAspect="1"/>
          </p:cNvPicPr>
          <p:nvPr/>
        </p:nvPicPr>
        <p:blipFill>
          <a:blip r:embed="rId2"/>
          <a:stretch>
            <a:fillRect/>
          </a:stretch>
        </p:blipFill>
        <p:spPr>
          <a:xfrm>
            <a:off x="8757920" y="5742693"/>
            <a:ext cx="3362007" cy="1115307"/>
          </a:xfrm>
          <a:prstGeom prst="rect">
            <a:avLst/>
          </a:prstGeom>
        </p:spPr>
      </p:pic>
      <p:sp>
        <p:nvSpPr>
          <p:cNvPr id="5" name="Footer Placeholder 4"/>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4142030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755001"/>
            <a:ext cx="10515600" cy="3140075"/>
          </a:xfrm>
        </p:spPr>
        <p:txBody>
          <a:bodyPr>
            <a:normAutofit/>
          </a:bodyPr>
          <a:lstStyle/>
          <a:p>
            <a:r>
              <a:rPr lang="en-US" dirty="0" smtClean="0"/>
              <a:t>History</a:t>
            </a:r>
          </a:p>
          <a:p>
            <a:r>
              <a:rPr lang="en-US" dirty="0" smtClean="0"/>
              <a:t>Project Components/Reasons</a:t>
            </a:r>
          </a:p>
          <a:p>
            <a:r>
              <a:rPr lang="en-US" dirty="0" smtClean="0"/>
              <a:t>Funding</a:t>
            </a:r>
          </a:p>
          <a:p>
            <a:r>
              <a:rPr lang="en-US" dirty="0" smtClean="0"/>
              <a:t>Recommendations</a:t>
            </a:r>
          </a:p>
          <a:p>
            <a:r>
              <a:rPr lang="en-US" dirty="0" smtClean="0"/>
              <a:t>Next </a:t>
            </a:r>
            <a:r>
              <a:rPr lang="en-US" dirty="0"/>
              <a:t>S</a:t>
            </a:r>
            <a:r>
              <a:rPr lang="en-US" dirty="0" smtClean="0"/>
              <a:t>teps</a:t>
            </a:r>
          </a:p>
        </p:txBody>
      </p:sp>
      <p:pic>
        <p:nvPicPr>
          <p:cNvPr id="4" name="Picture 3"/>
          <p:cNvPicPr>
            <a:picLocks noChangeAspect="1"/>
          </p:cNvPicPr>
          <p:nvPr/>
        </p:nvPicPr>
        <p:blipFill>
          <a:blip r:embed="rId3"/>
          <a:stretch>
            <a:fillRect/>
          </a:stretch>
        </p:blipFill>
        <p:spPr>
          <a:xfrm>
            <a:off x="8757920" y="5742693"/>
            <a:ext cx="3362007" cy="11153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535705" cy="15019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6260" y="0"/>
            <a:ext cx="2252870" cy="15019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6826" y="-7178"/>
            <a:ext cx="2269434" cy="151295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314" y="-16392"/>
            <a:ext cx="2297076" cy="153138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4322" y="-18428"/>
            <a:ext cx="1879634" cy="152034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9512" y="0"/>
            <a:ext cx="2272488" cy="1514992"/>
          </a:xfrm>
          <a:prstGeom prst="rect">
            <a:avLst/>
          </a:prstGeom>
        </p:spPr>
      </p:pic>
      <p:sp>
        <p:nvSpPr>
          <p:cNvPr id="11" name="Title 1"/>
          <p:cNvSpPr txBox="1">
            <a:spLocks/>
          </p:cNvSpPr>
          <p:nvPr/>
        </p:nvSpPr>
        <p:spPr>
          <a:xfrm>
            <a:off x="863600" y="14163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008061"/>
                </a:solidFill>
              </a:rPr>
              <a:t>Agenda</a:t>
            </a:r>
            <a:endParaRPr lang="en-US" b="1" dirty="0">
              <a:solidFill>
                <a:srgbClr val="008061"/>
              </a:solidFill>
            </a:endParaRPr>
          </a:p>
        </p:txBody>
      </p:sp>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1198515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8061"/>
                </a:solidFill>
              </a:rPr>
              <a:t>Historical Timeline</a:t>
            </a:r>
          </a:p>
        </p:txBody>
      </p:sp>
      <p:sp>
        <p:nvSpPr>
          <p:cNvPr id="3" name="Content Placeholder 2"/>
          <p:cNvSpPr>
            <a:spLocks noGrp="1"/>
          </p:cNvSpPr>
          <p:nvPr>
            <p:ph idx="1"/>
          </p:nvPr>
        </p:nvSpPr>
        <p:spPr>
          <a:xfrm>
            <a:off x="838200" y="1835150"/>
            <a:ext cx="9872871" cy="4521200"/>
          </a:xfrm>
        </p:spPr>
        <p:txBody>
          <a:bodyPr>
            <a:normAutofit fontScale="92500" lnSpcReduction="10000"/>
          </a:bodyPr>
          <a:lstStyle/>
          <a:p>
            <a:r>
              <a:rPr lang="en-US" sz="3600" dirty="0"/>
              <a:t>October 21, </a:t>
            </a:r>
            <a:r>
              <a:rPr lang="en-US" sz="3600" dirty="0" smtClean="0"/>
              <a:t>2008</a:t>
            </a:r>
            <a:r>
              <a:rPr lang="en-US" sz="3600" dirty="0"/>
              <a:t> – </a:t>
            </a:r>
            <a:r>
              <a:rPr lang="en-US" sz="3600" dirty="0" smtClean="0"/>
              <a:t>Athletic </a:t>
            </a:r>
            <a:r>
              <a:rPr lang="en-US" sz="3600" dirty="0"/>
              <a:t>feasibility study presented to </a:t>
            </a:r>
            <a:r>
              <a:rPr lang="en-US" sz="3600" dirty="0" smtClean="0"/>
              <a:t>board</a:t>
            </a:r>
          </a:p>
          <a:p>
            <a:endParaRPr lang="en-US" sz="3600" dirty="0"/>
          </a:p>
          <a:p>
            <a:r>
              <a:rPr lang="en-US" altLang="en-US" sz="3600" dirty="0"/>
              <a:t>October 18, </a:t>
            </a:r>
            <a:r>
              <a:rPr lang="en-US" altLang="en-US" sz="3600" dirty="0" smtClean="0"/>
              <a:t>2011</a:t>
            </a:r>
            <a:r>
              <a:rPr lang="en-US" sz="3600" dirty="0"/>
              <a:t> – </a:t>
            </a:r>
            <a:r>
              <a:rPr lang="en-US" altLang="en-US" sz="3600" dirty="0" smtClean="0"/>
              <a:t>Athletic </a:t>
            </a:r>
            <a:r>
              <a:rPr lang="en-US" altLang="en-US" sz="3600" dirty="0"/>
              <a:t>Director and </a:t>
            </a:r>
            <a:r>
              <a:rPr lang="en-US" altLang="en-US" sz="3600" dirty="0" smtClean="0"/>
              <a:t>coaches </a:t>
            </a:r>
            <a:r>
              <a:rPr lang="en-US" altLang="en-US" sz="3600" dirty="0"/>
              <a:t>present </a:t>
            </a:r>
            <a:r>
              <a:rPr lang="en-US" altLang="en-US" sz="3600" dirty="0" smtClean="0"/>
              <a:t>Methacton High School </a:t>
            </a:r>
            <a:r>
              <a:rPr lang="en-US" altLang="en-US" sz="3600" dirty="0"/>
              <a:t>Athletic Fields Improvement Project to </a:t>
            </a:r>
            <a:r>
              <a:rPr lang="en-US" altLang="en-US" sz="3600" dirty="0" smtClean="0"/>
              <a:t>Board</a:t>
            </a:r>
          </a:p>
          <a:p>
            <a:pPr marL="0" indent="0">
              <a:buNone/>
            </a:pPr>
            <a:endParaRPr lang="en-US" sz="3600" dirty="0" smtClean="0">
              <a:solidFill>
                <a:schemeClr val="tx1"/>
              </a:solidFill>
            </a:endParaRPr>
          </a:p>
          <a:p>
            <a:r>
              <a:rPr lang="en-US" sz="3600" dirty="0" smtClean="0">
                <a:solidFill>
                  <a:schemeClr val="tx1"/>
                </a:solidFill>
              </a:rPr>
              <a:t>October </a:t>
            </a:r>
            <a:r>
              <a:rPr lang="en-US" sz="3600" dirty="0">
                <a:solidFill>
                  <a:schemeClr val="tx1"/>
                </a:solidFill>
              </a:rPr>
              <a:t>25, 2011 – Board approves field and light </a:t>
            </a:r>
            <a:r>
              <a:rPr lang="en-US" sz="3600" dirty="0" smtClean="0">
                <a:solidFill>
                  <a:schemeClr val="tx1"/>
                </a:solidFill>
              </a:rPr>
              <a:t>improvement project</a:t>
            </a:r>
          </a:p>
          <a:p>
            <a:endParaRPr lang="en-US" sz="3600"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pic>
        <p:nvPicPr>
          <p:cNvPr id="5" name="Picture 4"/>
          <p:cNvPicPr>
            <a:picLocks noChangeAspect="1"/>
          </p:cNvPicPr>
          <p:nvPr/>
        </p:nvPicPr>
        <p:blipFill>
          <a:blip r:embed="rId2"/>
          <a:stretch>
            <a:fillRect/>
          </a:stretch>
        </p:blipFill>
        <p:spPr>
          <a:xfrm>
            <a:off x="8757920" y="5742693"/>
            <a:ext cx="3362007" cy="1115307"/>
          </a:xfrm>
          <a:prstGeom prst="rect">
            <a:avLst/>
          </a:prstGeom>
        </p:spPr>
      </p:pic>
      <p:sp>
        <p:nvSpPr>
          <p:cNvPr id="6" name="Footer Placeholder 5"/>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3000192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8061"/>
                </a:solidFill>
              </a:rPr>
              <a:t>Historical Timeline</a:t>
            </a:r>
          </a:p>
        </p:txBody>
      </p:sp>
      <p:sp>
        <p:nvSpPr>
          <p:cNvPr id="3" name="Content Placeholder 2"/>
          <p:cNvSpPr>
            <a:spLocks noGrp="1"/>
          </p:cNvSpPr>
          <p:nvPr>
            <p:ph idx="1"/>
          </p:nvPr>
        </p:nvSpPr>
        <p:spPr>
          <a:xfrm>
            <a:off x="838200" y="1739900"/>
            <a:ext cx="9872871" cy="4616450"/>
          </a:xfrm>
        </p:spPr>
        <p:txBody>
          <a:bodyPr>
            <a:normAutofit fontScale="92500" lnSpcReduction="20000"/>
          </a:bodyPr>
          <a:lstStyle/>
          <a:p>
            <a:r>
              <a:rPr lang="en-US" sz="3300" dirty="0"/>
              <a:t>November 22, 2011 – Board approves </a:t>
            </a:r>
            <a:r>
              <a:rPr lang="en-US" sz="3300" dirty="0" err="1"/>
              <a:t>Architerra</a:t>
            </a:r>
            <a:r>
              <a:rPr lang="en-US" sz="3300" dirty="0"/>
              <a:t> as architect</a:t>
            </a:r>
          </a:p>
          <a:p>
            <a:endParaRPr lang="en-US" sz="3300" dirty="0" smtClean="0"/>
          </a:p>
          <a:p>
            <a:r>
              <a:rPr lang="en-US" sz="3300" dirty="0" smtClean="0"/>
              <a:t>May </a:t>
            </a:r>
            <a:r>
              <a:rPr lang="en-US" sz="3300" dirty="0"/>
              <a:t>– June 2013 – Drawing K undergoes modifications in order </a:t>
            </a:r>
            <a:r>
              <a:rPr lang="en-US" sz="3300" dirty="0" smtClean="0"/>
              <a:t>to </a:t>
            </a:r>
            <a:r>
              <a:rPr lang="en-US" sz="3300" dirty="0"/>
              <a:t>meet regulatory, playability, and safety </a:t>
            </a:r>
            <a:r>
              <a:rPr lang="en-US" sz="3300" dirty="0" smtClean="0"/>
              <a:t>requirements and is submitted as the approved plan for land development</a:t>
            </a:r>
          </a:p>
          <a:p>
            <a:pPr marL="0" indent="0">
              <a:buNone/>
            </a:pPr>
            <a:endParaRPr lang="en-US" sz="3300" dirty="0" smtClean="0"/>
          </a:p>
          <a:p>
            <a:r>
              <a:rPr lang="en-US" sz="3300" dirty="0"/>
              <a:t>December 18, 2013 – Worcester Twp. Planning Commission recommends preliminary final approval of land development plan</a:t>
            </a:r>
          </a:p>
          <a:p>
            <a:endParaRPr lang="en-US" sz="3300" dirty="0"/>
          </a:p>
          <a:p>
            <a:pPr marL="0" indent="0">
              <a:buNone/>
            </a:pPr>
            <a:endParaRPr lang="en-US" sz="2800" dirty="0" smtClean="0">
              <a:solidFill>
                <a:schemeClr val="tx1"/>
              </a:solidFill>
            </a:endParaRPr>
          </a:p>
          <a:p>
            <a:endParaRPr lang="en-US" sz="2800"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smtClean="0"/>
              <a:t>Methacton High School Campus Fields Project 1/12/2015</a:t>
            </a:r>
            <a:endParaRPr lang="en-US"/>
          </a:p>
        </p:txBody>
      </p:sp>
      <p:pic>
        <p:nvPicPr>
          <p:cNvPr id="5" name="Picture 4"/>
          <p:cNvPicPr>
            <a:picLocks noChangeAspect="1"/>
          </p:cNvPicPr>
          <p:nvPr/>
        </p:nvPicPr>
        <p:blipFill>
          <a:blip r:embed="rId3"/>
          <a:stretch>
            <a:fillRect/>
          </a:stretch>
        </p:blipFill>
        <p:spPr>
          <a:xfrm>
            <a:off x="8757920" y="5742693"/>
            <a:ext cx="3362007" cy="1115307"/>
          </a:xfrm>
          <a:prstGeom prst="rect">
            <a:avLst/>
          </a:prstGeom>
        </p:spPr>
      </p:pic>
    </p:spTree>
    <p:extLst>
      <p:ext uri="{BB962C8B-B14F-4D97-AF65-F5344CB8AC3E}">
        <p14:creationId xmlns:p14="http://schemas.microsoft.com/office/powerpoint/2010/main" val="1586888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8061"/>
                </a:solidFill>
              </a:rPr>
              <a:t>Historical Timeline</a:t>
            </a:r>
          </a:p>
        </p:txBody>
      </p:sp>
      <p:sp>
        <p:nvSpPr>
          <p:cNvPr id="3" name="Content Placeholder 2"/>
          <p:cNvSpPr>
            <a:spLocks noGrp="1"/>
          </p:cNvSpPr>
          <p:nvPr>
            <p:ph idx="1"/>
          </p:nvPr>
        </p:nvSpPr>
        <p:spPr>
          <a:xfrm>
            <a:off x="838200" y="1739900"/>
            <a:ext cx="9872871" cy="4616450"/>
          </a:xfrm>
        </p:spPr>
        <p:txBody>
          <a:bodyPr>
            <a:normAutofit/>
          </a:bodyPr>
          <a:lstStyle/>
          <a:p>
            <a:r>
              <a:rPr lang="en-US" sz="3300" dirty="0" smtClean="0"/>
              <a:t>January </a:t>
            </a:r>
            <a:r>
              <a:rPr lang="en-US" sz="3300" dirty="0"/>
              <a:t>7, </a:t>
            </a:r>
            <a:r>
              <a:rPr lang="en-US" sz="3300" dirty="0" smtClean="0"/>
              <a:t>2014</a:t>
            </a:r>
            <a:r>
              <a:rPr lang="en-US" sz="3300" dirty="0"/>
              <a:t> – </a:t>
            </a:r>
            <a:r>
              <a:rPr lang="en-US" sz="3300" dirty="0" err="1" smtClean="0"/>
              <a:t>Architerra</a:t>
            </a:r>
            <a:r>
              <a:rPr lang="en-US" sz="3300" dirty="0" smtClean="0"/>
              <a:t> </a:t>
            </a:r>
            <a:r>
              <a:rPr lang="en-US" sz="3300" dirty="0"/>
              <a:t>and </a:t>
            </a:r>
            <a:r>
              <a:rPr lang="en-US" sz="3300" dirty="0" smtClean="0"/>
              <a:t>administration </a:t>
            </a:r>
            <a:r>
              <a:rPr lang="en-US" sz="3300" dirty="0"/>
              <a:t>present field project &amp; get approval of bid </a:t>
            </a:r>
            <a:r>
              <a:rPr lang="en-US" sz="3300" dirty="0" smtClean="0"/>
              <a:t>solicitation</a:t>
            </a:r>
          </a:p>
          <a:p>
            <a:endParaRPr lang="en-US" sz="3300" dirty="0" smtClean="0"/>
          </a:p>
          <a:p>
            <a:r>
              <a:rPr lang="en-US" sz="3300" dirty="0"/>
              <a:t>February 26, 2014 – Board approves re-bid of field project</a:t>
            </a:r>
          </a:p>
          <a:p>
            <a:endParaRPr lang="en-US" sz="3300" dirty="0"/>
          </a:p>
          <a:p>
            <a:r>
              <a:rPr lang="en-US" sz="3300" dirty="0"/>
              <a:t>March 4, 2014 – Board approves $5.5 million bond</a:t>
            </a:r>
          </a:p>
          <a:p>
            <a:endParaRPr lang="en-US" sz="3300" dirty="0"/>
          </a:p>
          <a:p>
            <a:endParaRPr lang="en-US" sz="2800" dirty="0" smtClean="0">
              <a:solidFill>
                <a:schemeClr val="tx1"/>
              </a:solidFill>
            </a:endParaRPr>
          </a:p>
          <a:p>
            <a:endParaRPr lang="en-US" sz="2800"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smtClean="0"/>
              <a:t>Methacton High School Campus Fields Project 1/12/2015</a:t>
            </a:r>
            <a:endParaRPr lang="en-US"/>
          </a:p>
        </p:txBody>
      </p:sp>
      <p:pic>
        <p:nvPicPr>
          <p:cNvPr id="5" name="Picture 4"/>
          <p:cNvPicPr>
            <a:picLocks noChangeAspect="1"/>
          </p:cNvPicPr>
          <p:nvPr/>
        </p:nvPicPr>
        <p:blipFill>
          <a:blip r:embed="rId2"/>
          <a:stretch>
            <a:fillRect/>
          </a:stretch>
        </p:blipFill>
        <p:spPr>
          <a:xfrm>
            <a:off x="8757920" y="5742693"/>
            <a:ext cx="3362007" cy="1115307"/>
          </a:xfrm>
          <a:prstGeom prst="rect">
            <a:avLst/>
          </a:prstGeom>
        </p:spPr>
      </p:pic>
    </p:spTree>
    <p:extLst>
      <p:ext uri="{BB962C8B-B14F-4D97-AF65-F5344CB8AC3E}">
        <p14:creationId xmlns:p14="http://schemas.microsoft.com/office/powerpoint/2010/main" val="2792657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8061"/>
                </a:solidFill>
              </a:rPr>
              <a:t>Historical Timeline</a:t>
            </a:r>
          </a:p>
        </p:txBody>
      </p:sp>
      <p:sp>
        <p:nvSpPr>
          <p:cNvPr id="3" name="Content Placeholder 2"/>
          <p:cNvSpPr>
            <a:spLocks noGrp="1"/>
          </p:cNvSpPr>
          <p:nvPr>
            <p:ph idx="1"/>
          </p:nvPr>
        </p:nvSpPr>
        <p:spPr>
          <a:xfrm>
            <a:off x="838200" y="1739900"/>
            <a:ext cx="9872871" cy="4616450"/>
          </a:xfrm>
        </p:spPr>
        <p:txBody>
          <a:bodyPr>
            <a:normAutofit/>
          </a:bodyPr>
          <a:lstStyle/>
          <a:p>
            <a:r>
              <a:rPr lang="en-US" sz="3300" dirty="0" smtClean="0"/>
              <a:t>May </a:t>
            </a:r>
            <a:r>
              <a:rPr lang="en-US" sz="3300" dirty="0"/>
              <a:t>22, 2014 – Bids from 2</a:t>
            </a:r>
            <a:r>
              <a:rPr lang="en-US" sz="3300" baseline="30000" dirty="0"/>
              <a:t>nd</a:t>
            </a:r>
            <a:r>
              <a:rPr lang="en-US" sz="3300" dirty="0"/>
              <a:t> bid </a:t>
            </a:r>
            <a:r>
              <a:rPr lang="en-US" sz="3300" dirty="0" smtClean="0"/>
              <a:t>rejected</a:t>
            </a:r>
          </a:p>
          <a:p>
            <a:pPr marL="0" indent="0">
              <a:buNone/>
            </a:pPr>
            <a:endParaRPr lang="en-US" sz="3300" dirty="0" smtClean="0"/>
          </a:p>
          <a:p>
            <a:r>
              <a:rPr lang="en-US" sz="3300" dirty="0"/>
              <a:t>June 2014 – Advisory committee formed</a:t>
            </a:r>
          </a:p>
          <a:p>
            <a:endParaRPr lang="en-US" sz="3300" dirty="0"/>
          </a:p>
          <a:p>
            <a:r>
              <a:rPr lang="en-US" sz="3300" dirty="0"/>
              <a:t>September 23, 2014 – Board </a:t>
            </a:r>
            <a:r>
              <a:rPr lang="en-US" sz="3300" dirty="0" smtClean="0"/>
              <a:t>approves solicitation </a:t>
            </a:r>
            <a:r>
              <a:rPr lang="en-US" sz="3300" dirty="0"/>
              <a:t>of </a:t>
            </a:r>
            <a:r>
              <a:rPr lang="en-US" sz="3300" dirty="0" smtClean="0"/>
              <a:t>bids </a:t>
            </a:r>
            <a:r>
              <a:rPr lang="en-US" sz="3300" dirty="0"/>
              <a:t>(3rd time</a:t>
            </a:r>
            <a:r>
              <a:rPr lang="en-US" sz="3300" dirty="0" smtClean="0"/>
              <a:t>)</a:t>
            </a:r>
            <a:endParaRPr lang="en-US" sz="3600" dirty="0"/>
          </a:p>
          <a:p>
            <a:endParaRPr lang="en-US" sz="2800" dirty="0" smtClean="0">
              <a:solidFill>
                <a:schemeClr val="tx1"/>
              </a:solidFill>
            </a:endParaRPr>
          </a:p>
          <a:p>
            <a:endParaRPr lang="en-US" sz="2800"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smtClean="0"/>
              <a:t>Methacton High School Campus Fields Project 1/12/2015</a:t>
            </a:r>
            <a:endParaRPr lang="en-US"/>
          </a:p>
        </p:txBody>
      </p:sp>
      <p:pic>
        <p:nvPicPr>
          <p:cNvPr id="5" name="Picture 4"/>
          <p:cNvPicPr>
            <a:picLocks noChangeAspect="1"/>
          </p:cNvPicPr>
          <p:nvPr/>
        </p:nvPicPr>
        <p:blipFill>
          <a:blip r:embed="rId2"/>
          <a:stretch>
            <a:fillRect/>
          </a:stretch>
        </p:blipFill>
        <p:spPr>
          <a:xfrm>
            <a:off x="8757920" y="5742693"/>
            <a:ext cx="3362007" cy="1115307"/>
          </a:xfrm>
          <a:prstGeom prst="rect">
            <a:avLst/>
          </a:prstGeom>
        </p:spPr>
      </p:pic>
    </p:spTree>
    <p:extLst>
      <p:ext uri="{BB962C8B-B14F-4D97-AF65-F5344CB8AC3E}">
        <p14:creationId xmlns:p14="http://schemas.microsoft.com/office/powerpoint/2010/main" val="2572412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8061"/>
                </a:solidFill>
              </a:rPr>
              <a:t>Historical Timeline</a:t>
            </a:r>
          </a:p>
        </p:txBody>
      </p:sp>
      <p:sp>
        <p:nvSpPr>
          <p:cNvPr id="3" name="Content Placeholder 2"/>
          <p:cNvSpPr>
            <a:spLocks noGrp="1"/>
          </p:cNvSpPr>
          <p:nvPr>
            <p:ph idx="1"/>
          </p:nvPr>
        </p:nvSpPr>
        <p:spPr>
          <a:xfrm>
            <a:off x="838200" y="1715294"/>
            <a:ext cx="9872871" cy="4616450"/>
          </a:xfrm>
        </p:spPr>
        <p:txBody>
          <a:bodyPr>
            <a:normAutofit lnSpcReduction="10000"/>
          </a:bodyPr>
          <a:lstStyle/>
          <a:p>
            <a:r>
              <a:rPr lang="en-US" sz="3300" dirty="0" smtClean="0"/>
              <a:t>December </a:t>
            </a:r>
            <a:r>
              <a:rPr lang="en-US" sz="3300" dirty="0"/>
              <a:t>3, </a:t>
            </a:r>
            <a:r>
              <a:rPr lang="en-US" sz="3300" dirty="0" smtClean="0"/>
              <a:t>2014</a:t>
            </a:r>
            <a:r>
              <a:rPr lang="en-US" sz="3300" dirty="0"/>
              <a:t> – </a:t>
            </a:r>
            <a:r>
              <a:rPr lang="en-US" sz="3300" dirty="0" smtClean="0"/>
              <a:t>Opening </a:t>
            </a:r>
            <a:r>
              <a:rPr lang="en-US" sz="3300" dirty="0"/>
              <a:t>of </a:t>
            </a:r>
            <a:r>
              <a:rPr lang="en-US" sz="3300" dirty="0" smtClean="0"/>
              <a:t>bids</a:t>
            </a:r>
          </a:p>
          <a:p>
            <a:endParaRPr lang="en-US" sz="3300" dirty="0" smtClean="0"/>
          </a:p>
          <a:p>
            <a:r>
              <a:rPr lang="en-US" sz="3300" dirty="0" smtClean="0"/>
              <a:t>December 16, 2014 –Property Committee of Board reviews bids with Superintendent and approves moving forward for full board approval</a:t>
            </a:r>
          </a:p>
          <a:p>
            <a:endParaRPr lang="en-US" sz="3300" dirty="0" smtClean="0"/>
          </a:p>
          <a:p>
            <a:r>
              <a:rPr lang="en-US" sz="3300" dirty="0" smtClean="0"/>
              <a:t>December </a:t>
            </a:r>
            <a:r>
              <a:rPr lang="en-US" sz="3300" dirty="0"/>
              <a:t>17, 2014 – Worcester Twp. Supervisors Approve Conditional Use Application, but with multiple </a:t>
            </a:r>
            <a:r>
              <a:rPr lang="en-US" sz="3300" dirty="0" smtClean="0"/>
              <a:t>conditions</a:t>
            </a:r>
            <a:endParaRPr lang="en-US" sz="2800" dirty="0" smtClean="0">
              <a:solidFill>
                <a:schemeClr val="tx1"/>
              </a:solidFill>
            </a:endParaRPr>
          </a:p>
          <a:p>
            <a:endParaRPr lang="en-US" sz="2800"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Methacton High School Campus Fields Project 1/12/2015</a:t>
            </a:r>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8757920" y="5742693"/>
            <a:ext cx="3362007" cy="1115307"/>
          </a:xfrm>
          <a:prstGeom prst="rect">
            <a:avLst/>
          </a:prstGeom>
        </p:spPr>
      </p:pic>
    </p:spTree>
    <p:extLst>
      <p:ext uri="{BB962C8B-B14F-4D97-AF65-F5344CB8AC3E}">
        <p14:creationId xmlns:p14="http://schemas.microsoft.com/office/powerpoint/2010/main" val="68029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70025"/>
            <a:ext cx="10515600" cy="4351338"/>
          </a:xfrm>
        </p:spPr>
        <p:txBody>
          <a:bodyPr>
            <a:normAutofit/>
          </a:bodyPr>
          <a:lstStyle/>
          <a:p>
            <a:r>
              <a:rPr lang="en-US" sz="3300" dirty="0"/>
              <a:t>December 18, 2014 – Board approves Solicitor to file appeal of Worcester Twp. Conditional Use decision</a:t>
            </a:r>
          </a:p>
          <a:p>
            <a:endParaRPr lang="en-US" sz="3300" dirty="0" smtClean="0"/>
          </a:p>
          <a:p>
            <a:r>
              <a:rPr lang="en-US" sz="3300" dirty="0" smtClean="0"/>
              <a:t>December 30</a:t>
            </a:r>
            <a:r>
              <a:rPr lang="en-US" sz="3300" dirty="0"/>
              <a:t>, 2014 – Resident </a:t>
            </a:r>
            <a:r>
              <a:rPr lang="en-US" sz="3300" dirty="0" smtClean="0"/>
              <a:t>withdraws appeal of DCED decision on Bond</a:t>
            </a:r>
          </a:p>
          <a:p>
            <a:endParaRPr lang="en-US" sz="3300" dirty="0" smtClean="0"/>
          </a:p>
          <a:p>
            <a:r>
              <a:rPr lang="en-US" sz="3300" dirty="0" smtClean="0"/>
              <a:t>January 12, 2015 – Superintendent recommends Board approval to begin construction on or about March 2, 2015</a:t>
            </a:r>
          </a:p>
          <a:p>
            <a:endParaRPr lang="en-US" dirty="0"/>
          </a:p>
        </p:txBody>
      </p:sp>
      <p:sp>
        <p:nvSpPr>
          <p:cNvPr id="4" name="Title 1"/>
          <p:cNvSpPr txBox="1">
            <a:spLocks/>
          </p:cNvSpPr>
          <p:nvPr/>
        </p:nvSpPr>
        <p:spPr>
          <a:xfrm>
            <a:off x="838200" y="385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8061"/>
                </a:solidFill>
              </a:rPr>
              <a:t>Historical Timeline</a:t>
            </a:r>
          </a:p>
        </p:txBody>
      </p:sp>
      <p:pic>
        <p:nvPicPr>
          <p:cNvPr id="5" name="Picture 4"/>
          <p:cNvPicPr>
            <a:picLocks noChangeAspect="1"/>
          </p:cNvPicPr>
          <p:nvPr/>
        </p:nvPicPr>
        <p:blipFill>
          <a:blip r:embed="rId2"/>
          <a:stretch>
            <a:fillRect/>
          </a:stretch>
        </p:blipFill>
        <p:spPr>
          <a:xfrm>
            <a:off x="8757920" y="5742693"/>
            <a:ext cx="3362007" cy="1115307"/>
          </a:xfrm>
          <a:prstGeom prst="rect">
            <a:avLst/>
          </a:prstGeom>
        </p:spPr>
      </p:pic>
      <p:sp>
        <p:nvSpPr>
          <p:cNvPr id="2" name="Footer Placeholder 1"/>
          <p:cNvSpPr>
            <a:spLocks noGrp="1"/>
          </p:cNvSpPr>
          <p:nvPr>
            <p:ph type="ftr" sz="quarter" idx="11"/>
          </p:nvPr>
        </p:nvSpPr>
        <p:spPr/>
        <p:txBody>
          <a:bodyPr/>
          <a:lstStyle/>
          <a:p>
            <a:r>
              <a:rPr lang="en-US" smtClean="0"/>
              <a:t>Methacton High School Campus Fields Project 1/12/2015</a:t>
            </a:r>
            <a:endParaRPr lang="en-US"/>
          </a:p>
        </p:txBody>
      </p:sp>
    </p:spTree>
    <p:extLst>
      <p:ext uri="{BB962C8B-B14F-4D97-AF65-F5344CB8AC3E}">
        <p14:creationId xmlns:p14="http://schemas.microsoft.com/office/powerpoint/2010/main" val="33869173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TotalTime>
  <Words>1112</Words>
  <Application>Microsoft Office PowerPoint</Application>
  <PresentationFormat>Widescreen</PresentationFormat>
  <Paragraphs>177</Paragraphs>
  <Slides>28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 </vt:lpstr>
      <vt:lpstr>Methacton High School Campus </vt:lpstr>
      <vt:lpstr>PowerPoint Presentation</vt:lpstr>
      <vt:lpstr>Historical Timeline</vt:lpstr>
      <vt:lpstr>Historical Timeline</vt:lpstr>
      <vt:lpstr>Historical Timeline</vt:lpstr>
      <vt:lpstr>Historical Timeline</vt:lpstr>
      <vt:lpstr>Historical Timeline</vt:lpstr>
      <vt:lpstr>PowerPoint Presentation</vt:lpstr>
      <vt:lpstr>Reasons for Project</vt:lpstr>
      <vt:lpstr>Funding</vt:lpstr>
      <vt:lpstr>Major Improvements (based on approved Plan K)</vt:lpstr>
      <vt:lpstr>Stadium Field</vt:lpstr>
      <vt:lpstr>Track</vt:lpstr>
      <vt:lpstr>Auxiliary Field</vt:lpstr>
      <vt:lpstr>Softball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vector>
  </TitlesOfParts>
  <Company>Methacton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Methacton</dc:title>
  <dc:creator>Zerbe, David A</dc:creator>
  <cp:lastModifiedBy>Linch, Angela M</cp:lastModifiedBy>
  <cp:revision>96</cp:revision>
  <cp:lastPrinted>2015-01-12T23:14:14Z</cp:lastPrinted>
  <dcterms:created xsi:type="dcterms:W3CDTF">2014-09-15T23:45:24Z</dcterms:created>
  <dcterms:modified xsi:type="dcterms:W3CDTF">2015-01-13T16:36:14Z</dcterms:modified>
</cp:coreProperties>
</file>